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26"/>
  </p:notesMasterIdLst>
  <p:handoutMasterIdLst>
    <p:handoutMasterId r:id="rId27"/>
  </p:handoutMasterIdLst>
  <p:sldIdLst>
    <p:sldId id="256" r:id="rId2"/>
    <p:sldId id="257" r:id="rId3"/>
    <p:sldId id="265" r:id="rId4"/>
    <p:sldId id="258" r:id="rId5"/>
    <p:sldId id="259" r:id="rId6"/>
    <p:sldId id="268" r:id="rId7"/>
    <p:sldId id="270" r:id="rId8"/>
    <p:sldId id="282" r:id="rId9"/>
    <p:sldId id="269" r:id="rId10"/>
    <p:sldId id="281" r:id="rId11"/>
    <p:sldId id="276" r:id="rId12"/>
    <p:sldId id="266" r:id="rId13"/>
    <p:sldId id="275" r:id="rId14"/>
    <p:sldId id="279" r:id="rId15"/>
    <p:sldId id="277" r:id="rId16"/>
    <p:sldId id="273" r:id="rId17"/>
    <p:sldId id="283" r:id="rId18"/>
    <p:sldId id="271" r:id="rId19"/>
    <p:sldId id="284" r:id="rId20"/>
    <p:sldId id="272" r:id="rId21"/>
    <p:sldId id="285" r:id="rId22"/>
    <p:sldId id="267" r:id="rId23"/>
    <p:sldId id="278" r:id="rId24"/>
    <p:sldId id="274"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410" autoAdjust="0"/>
  </p:normalViewPr>
  <p:slideViewPr>
    <p:cSldViewPr snapToGrid="0">
      <p:cViewPr varScale="1">
        <p:scale>
          <a:sx n="89" d="100"/>
          <a:sy n="89" d="100"/>
        </p:scale>
        <p:origin x="143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smtClean="0"/>
              <a:t>Interpolação</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Plan1!$B$1</c:f>
              <c:strCache>
                <c:ptCount val="1"/>
                <c:pt idx="0">
                  <c:v>Intensidade do pixel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Plan1!$A$2:$A$4</c:f>
              <c:numCache>
                <c:formatCode>General</c:formatCode>
                <c:ptCount val="3"/>
                <c:pt idx="0">
                  <c:v>0.7</c:v>
                </c:pt>
                <c:pt idx="1">
                  <c:v>1.8</c:v>
                </c:pt>
                <c:pt idx="2">
                  <c:v>2.6</c:v>
                </c:pt>
              </c:numCache>
            </c:numRef>
          </c:xVal>
          <c:yVal>
            <c:numRef>
              <c:f>Plan1!$B$2:$B$4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326797520"/>
        <c:axId val="326799088"/>
      </c:scatterChart>
      <c:valAx>
        <c:axId val="326797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Tempo</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6799088"/>
        <c:crosses val="autoZero"/>
        <c:crossBetween val="midCat"/>
      </c:valAx>
      <c:valAx>
        <c:axId val="326799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Intensidade</a:t>
                </a:r>
                <a:endParaRPr lang="pt-BR"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67975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D96CC8-0263-4349-AF7D-C2334CAB680A}" type="datetimeFigureOut">
              <a:rPr lang="pt-BR" smtClean="0"/>
              <a:t>10/12/2014</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48907-9B33-450E-8E3D-A418148C519B}" type="slidenum">
              <a:rPr lang="pt-BR" smtClean="0"/>
              <a:t>‹nº›</a:t>
            </a:fld>
            <a:endParaRPr lang="pt-BR"/>
          </a:p>
        </p:txBody>
      </p:sp>
    </p:spTree>
    <p:extLst>
      <p:ext uri="{BB962C8B-B14F-4D97-AF65-F5344CB8AC3E}">
        <p14:creationId xmlns:p14="http://schemas.microsoft.com/office/powerpoint/2010/main" val="2052760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984C-10DD-4D0D-9E79-49633B30628A}" type="datetimeFigureOut">
              <a:rPr lang="pt-BR" smtClean="0"/>
              <a:t>10/12/2014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9040A-DE91-47C6-8AB1-EBE65533D55F}" type="slidenum">
              <a:rPr lang="pt-BR" smtClean="0"/>
              <a:t>‹nº›</a:t>
            </a:fld>
            <a:endParaRPr lang="pt-BR"/>
          </a:p>
        </p:txBody>
      </p:sp>
    </p:spTree>
    <p:extLst>
      <p:ext uri="{BB962C8B-B14F-4D97-AF65-F5344CB8AC3E}">
        <p14:creationId xmlns:p14="http://schemas.microsoft.com/office/powerpoint/2010/main" val="40062712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a:t>
            </a:fld>
            <a:endParaRPr lang="pt-BR"/>
          </a:p>
        </p:txBody>
      </p:sp>
    </p:spTree>
    <p:extLst>
      <p:ext uri="{BB962C8B-B14F-4D97-AF65-F5344CB8AC3E}">
        <p14:creationId xmlns:p14="http://schemas.microsoft.com/office/powerpoint/2010/main" val="5890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a:t>
            </a:fld>
            <a:endParaRPr lang="pt-BR"/>
          </a:p>
        </p:txBody>
      </p:sp>
    </p:spTree>
    <p:extLst>
      <p:ext uri="{BB962C8B-B14F-4D97-AF65-F5344CB8AC3E}">
        <p14:creationId xmlns:p14="http://schemas.microsoft.com/office/powerpoint/2010/main" val="8896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a:t>
            </a:fld>
            <a:endParaRPr lang="pt-BR"/>
          </a:p>
        </p:txBody>
      </p:sp>
    </p:spTree>
    <p:extLst>
      <p:ext uri="{BB962C8B-B14F-4D97-AF65-F5344CB8AC3E}">
        <p14:creationId xmlns:p14="http://schemas.microsoft.com/office/powerpoint/2010/main" val="147738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mc:Choice>
        <mc:Fallback xmlns="">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recording light in a scene is difficult because of the high dynamic range that scenes typically exhibit; this wide range of brightness is the result of light sources being relatively concentrated.</a:t>
                </a:r>
              </a:p>
              <a:p>
                <a:r>
                  <a:rPr lang="en-US" sz="1200" b="0" i="0" u="none" strike="noStrike" kern="1200" baseline="0" dirty="0" smtClean="0">
                    <a:solidFill>
                      <a:schemeClr val="tx1"/>
                    </a:solidFill>
                    <a:latin typeface="+mn-lt"/>
                    <a:ea typeface="+mn-ea"/>
                    <a:cs typeface="+mn-cs"/>
                  </a:rPr>
                  <a:t>As a result, the intensity of a source is often two to six orders of magnitude larger than the intensity of the non-emissive parts of an environment. However, it is necessary to accurately record both</a:t>
                </a:r>
              </a:p>
              <a:p>
                <a:r>
                  <a:rPr lang="en-US" sz="1200" b="0" i="0" u="none" strike="noStrike" kern="1200" baseline="0" dirty="0" smtClean="0">
                    <a:solidFill>
                      <a:schemeClr val="tx1"/>
                    </a:solidFill>
                    <a:latin typeface="+mn-lt"/>
                    <a:ea typeface="+mn-ea"/>
                    <a:cs typeface="+mn-cs"/>
                  </a:rPr>
                  <a:t>the large areas of indirect light from the environment and the concentrated areas of direct light from the sources since both are significant parts of the illumination solution.</a:t>
                </a:r>
              </a:p>
              <a:p>
                <a:endParaRPr lang="en-US" dirty="0" smtClean="0"/>
              </a:p>
              <a:p>
                <a:r>
                  <a:rPr lang="en-US" dirty="0" smtClean="0"/>
                  <a:t>HDR</a:t>
                </a:r>
                <a:r>
                  <a:rPr lang="en-US" baseline="0" dirty="0" smtClean="0"/>
                  <a:t> images are stores using a float (usually 32 bits) per channel – which gives us 96 bits per pixel, instead of the usual 24bits per pixel we have when using .jpeg images</a:t>
                </a:r>
              </a:p>
              <a:p>
                <a:endParaRPr lang="en-US" baseline="0" dirty="0" smtClean="0"/>
              </a:p>
              <a:p>
                <a:r>
                  <a:rPr lang="pt-BR" sz="1200" i="0" kern="1200">
                    <a:solidFill>
                      <a:schemeClr val="tx1"/>
                    </a:solidFill>
                    <a:effectLst/>
                    <a:latin typeface="+mn-lt"/>
                    <a:ea typeface="+mn-ea"/>
                    <a:cs typeface="+mn-cs"/>
                  </a:rPr>
                  <a:t>𝐿</a:t>
                </a:r>
                <a:r>
                  <a:rPr lang="pt-BR" sz="1200" i="0" kern="1200" smtClean="0">
                    <a:solidFill>
                      <a:schemeClr val="tx1"/>
                    </a:solidFill>
                    <a:effectLst/>
                    <a:latin typeface="+mn-lt"/>
                    <a:ea typeface="+mn-ea"/>
                    <a:cs typeface="+mn-cs"/>
                  </a:rPr>
                  <a:t>^</a:t>
                </a:r>
                <a:r>
                  <a:rPr lang="pt-BR" sz="1200" i="0" kern="1200">
                    <a:solidFill>
                      <a:schemeClr val="tx1"/>
                    </a:solidFill>
                    <a:effectLst/>
                    <a:latin typeface="+mn-lt"/>
                    <a:ea typeface="+mn-ea"/>
                    <a:cs typeface="+mn-cs"/>
                  </a:rPr>
                  <a:t>𝑟 (𝑃,𝑤_𝑜 )=  𝐿^𝑒 (𝑃,𝑤_𝑜 )+∫18_(𝑤_(𝑖∈𝑆_+^2 (𝑃)))▒〖𝐿^𝑖 (𝑃,−𝑤_𝑖 ) 𝑓_𝑟 (𝑃,𝑤_𝑖,𝑤_𝑜 ) 〗 〖(𝑤〗_𝑖.𝑛)𝑑𝑤_𝑖</a:t>
                </a:r>
                <a:endParaRPr lang="pt-BR" dirty="0" smtClean="0"/>
              </a:p>
              <a:p>
                <a:endParaRPr lang="en-US" dirty="0" smtClean="0"/>
              </a:p>
              <a:p>
                <a:r>
                  <a:rPr lang="en-US" sz="1200" b="0" i="0" u="none" strike="noStrike" kern="1200" baseline="0" dirty="0" smtClean="0">
                    <a:solidFill>
                      <a:schemeClr val="tx1"/>
                    </a:solidFill>
                    <a:latin typeface="+mn-lt"/>
                    <a:ea typeface="+mn-ea"/>
                    <a:cs typeface="+mn-cs"/>
                  </a:rPr>
                  <a:t>Lastly, the ball will not reflect the scene directly behind it, and will poorly sample the area nearby. If care is taken in positioning the ball and camera, these effects can be minimized and will have a negligible effect on the final</a:t>
                </a:r>
              </a:p>
              <a:p>
                <a:r>
                  <a:rPr lang="en-US" sz="1200" b="0" i="0" u="none" strike="noStrike" kern="1200" baseline="0" dirty="0" smtClean="0">
                    <a:solidFill>
                      <a:schemeClr val="tx1"/>
                    </a:solidFill>
                    <a:latin typeface="+mn-lt"/>
                    <a:ea typeface="+mn-ea"/>
                    <a:cs typeface="+mn-cs"/>
                  </a:rPr>
                  <a:t>renderings. If the artifacts are significant, the images can be fixed manually in image editing program or by selectively combining images of the ball taken from different directions;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pixel values are linearly proportional to the amount of light in the real </a:t>
                </a:r>
                <a:r>
                  <a:rPr lang="pt-BR" sz="1200" b="0" i="0" u="none" strike="noStrike" kern="1200" baseline="0" dirty="0" smtClean="0">
                    <a:solidFill>
                      <a:schemeClr val="tx1"/>
                    </a:solidFill>
                    <a:latin typeface="+mn-lt"/>
                    <a:ea typeface="+mn-ea"/>
                    <a:cs typeface="+mn-cs"/>
                  </a:rPr>
                  <a:t>world.</a:t>
                </a:r>
                <a:endParaRPr lang="pt-BR" dirty="0"/>
              </a:p>
            </p:txBody>
          </p:sp>
        </mc:Fallback>
      </mc:AlternateContent>
      <p:sp>
        <p:nvSpPr>
          <p:cNvPr id="4" name="Espaço Reservado para Número de Slide 3"/>
          <p:cNvSpPr>
            <a:spLocks noGrp="1"/>
          </p:cNvSpPr>
          <p:nvPr>
            <p:ph type="sldNum" sz="quarter" idx="10"/>
          </p:nvPr>
        </p:nvSpPr>
        <p:spPr/>
        <p:txBody>
          <a:bodyPr/>
          <a:lstStyle/>
          <a:p>
            <a:fld id="{9639040A-DE91-47C6-8AB1-EBE65533D55F}" type="slidenum">
              <a:rPr lang="pt-BR" smtClean="0"/>
              <a:t>4</a:t>
            </a:fld>
            <a:endParaRPr lang="pt-BR"/>
          </a:p>
        </p:txBody>
      </p:sp>
    </p:spTree>
    <p:extLst>
      <p:ext uri="{BB962C8B-B14F-4D97-AF65-F5344CB8AC3E}">
        <p14:creationId xmlns:p14="http://schemas.microsoft.com/office/powerpoint/2010/main" val="3787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5</a:t>
            </a:fld>
            <a:endParaRPr lang="pt-BR"/>
          </a:p>
        </p:txBody>
      </p:sp>
    </p:spTree>
    <p:extLst>
      <p:ext uri="{BB962C8B-B14F-4D97-AF65-F5344CB8AC3E}">
        <p14:creationId xmlns:p14="http://schemas.microsoft.com/office/powerpoint/2010/main" val="96769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7</a:t>
            </a:fld>
            <a:endParaRPr lang="pt-BR"/>
          </a:p>
        </p:txBody>
      </p:sp>
    </p:spTree>
    <p:extLst>
      <p:ext uri="{BB962C8B-B14F-4D97-AF65-F5344CB8AC3E}">
        <p14:creationId xmlns:p14="http://schemas.microsoft.com/office/powerpoint/2010/main" val="232141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17</a:t>
            </a:fld>
            <a:endParaRPr lang="pt-BR"/>
          </a:p>
        </p:txBody>
      </p:sp>
    </p:spTree>
    <p:extLst>
      <p:ext uri="{BB962C8B-B14F-4D97-AF65-F5344CB8AC3E}">
        <p14:creationId xmlns:p14="http://schemas.microsoft.com/office/powerpoint/2010/main" val="2358042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18</a:t>
            </a:fld>
            <a:endParaRPr lang="pt-BR"/>
          </a:p>
        </p:txBody>
      </p:sp>
    </p:spTree>
    <p:extLst>
      <p:ext uri="{BB962C8B-B14F-4D97-AF65-F5344CB8AC3E}">
        <p14:creationId xmlns:p14="http://schemas.microsoft.com/office/powerpoint/2010/main" val="60748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EA622BC-51FE-48F0-A8AD-62BB51EF306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128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3ED6C27-C2F8-4DDD-B661-E2EFF823F486}"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8506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309DAAD2-A1D5-4A1B-AAE5-9D7205049C68}"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32788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29DAC5A6-62AF-4B6E-BBBC-84E28ADCB108}"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96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0FC223A-87F9-4460-B903-A474B6D91797}"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9816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034564-DB22-406E-968E-B0AEE40F19A7}" type="datetime1">
              <a:rPr lang="pt-BR" smtClean="0"/>
              <a:t>10/12/2014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41536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C2D9B7-FEC0-4EF8-9C22-1BDD4FA62590}" type="datetime1">
              <a:rPr lang="pt-BR" smtClean="0"/>
              <a:t>10/12/2014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1490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A667B1F0-3B7E-4A4E-9992-BEC041B3EEF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8274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0F6C87A-AEA9-4A05-A282-498ECA1C98C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4061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0783DC7D-A027-4B75-8344-884C97C3D9B3}"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98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B9F1A71-5BBD-4161-88D5-89EFCB11FA5F}"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58101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AF49A12-6F3A-40DA-8FBB-A9D7A730A53B}"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3612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DFD18BE-5A4E-4A81-AE3A-A9D8F3B21B3E}" type="datetime1">
              <a:rPr lang="pt-BR" smtClean="0"/>
              <a:t>10/12/2014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199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AB2273C3-73B6-4768-9728-5CA39A8DCE6F}" type="datetime1">
              <a:rPr lang="pt-BR" smtClean="0"/>
              <a:t>10/12/2014</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039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BE8DE1-AA39-48EB-8202-564A75B4BA64}" type="datetime1">
              <a:rPr lang="pt-BR" smtClean="0"/>
              <a:t>10/12/2014</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8377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EF4DB072-986D-4196-98B6-69C94AB67CB9}" type="datetime1">
              <a:rPr lang="pt-BR" smtClean="0"/>
              <a:t>10/12/2014</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0666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2A3BA-C2C1-4237-A36E-833EB4A66D6C}"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974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C5073A-4709-40E4-95ED-C79E76DDE450}" type="datetime1">
              <a:rPr lang="pt-BR" smtClean="0"/>
              <a:t>10/12/2014</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A821F1-B3F8-41DF-A3F3-997E9B87A88E}" type="slidenum">
              <a:rPr lang="pt-BR" smtClean="0"/>
              <a:t>‹nº›</a:t>
            </a:fld>
            <a:endParaRPr lang="pt-BR"/>
          </a:p>
        </p:txBody>
      </p:sp>
    </p:spTree>
    <p:extLst>
      <p:ext uri="{BB962C8B-B14F-4D97-AF65-F5344CB8AC3E}">
        <p14:creationId xmlns:p14="http://schemas.microsoft.com/office/powerpoint/2010/main" val="285479853"/>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31.jpeg"/><Relationship Id="rId3" Type="http://schemas.openxmlformats.org/officeDocument/2006/relationships/image" Target="../media/image35.jpeg"/><Relationship Id="rId7" Type="http://schemas.openxmlformats.org/officeDocument/2006/relationships/image" Target="../media/image38.jpeg"/><Relationship Id="rId12" Type="http://schemas.openxmlformats.org/officeDocument/2006/relationships/image" Target="../media/image43.jpeg"/><Relationship Id="rId17" Type="http://schemas.openxmlformats.org/officeDocument/2006/relationships/image" Target="../media/image48.jpeg"/><Relationship Id="rId2" Type="http://schemas.openxmlformats.org/officeDocument/2006/relationships/image" Target="../media/image34.jpeg"/><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42.jpeg"/><Relationship Id="rId5" Type="http://schemas.openxmlformats.org/officeDocument/2006/relationships/image" Target="../media/image37.jpeg"/><Relationship Id="rId15" Type="http://schemas.openxmlformats.org/officeDocument/2006/relationships/image" Target="../media/image46.jpeg"/><Relationship Id="rId10" Type="http://schemas.openxmlformats.org/officeDocument/2006/relationships/image" Target="../media/image41.jpeg"/><Relationship Id="rId4" Type="http://schemas.openxmlformats.org/officeDocument/2006/relationships/image" Target="../media/image36.jpeg"/><Relationship Id="rId9" Type="http://schemas.openxmlformats.org/officeDocument/2006/relationships/image" Target="../media/image40.jpeg"/><Relationship Id="rId1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3.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13.jpeg"/><Relationship Id="rId3" Type="http://schemas.openxmlformats.org/officeDocument/2006/relationships/image" Target="../media/image16.jpeg"/><Relationship Id="rId7" Type="http://schemas.openxmlformats.org/officeDocument/2006/relationships/image" Target="../media/image14.jpe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image" Target="../media/image15.jpeg"/><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3.jpeg"/><Relationship Id="rId5" Type="http://schemas.openxmlformats.org/officeDocument/2006/relationships/image" Target="../media/image18.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12.jpeg"/><Relationship Id="rId4" Type="http://schemas.openxmlformats.org/officeDocument/2006/relationships/image" Target="../media/image17.jpeg"/><Relationship Id="rId9" Type="http://schemas.openxmlformats.org/officeDocument/2006/relationships/image" Target="../media/image21.jpeg"/><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3139" y="758984"/>
            <a:ext cx="8825658" cy="3329581"/>
          </a:xfrm>
        </p:spPr>
        <p:txBody>
          <a:bodyPr/>
          <a:lstStyle/>
          <a:p>
            <a:r>
              <a:rPr lang="pt-BR" sz="4400" b="1" dirty="0"/>
              <a:t>Estimação de iluminação para diferentes horários através de </a:t>
            </a:r>
            <a:r>
              <a:rPr lang="pt-BR" sz="4400" b="1" i="1" dirty="0"/>
              <a:t>light </a:t>
            </a:r>
            <a:r>
              <a:rPr lang="pt-BR" sz="4400" b="1" i="1" dirty="0" err="1"/>
              <a:t>probes</a:t>
            </a:r>
            <a:r>
              <a:rPr lang="pt-BR" sz="4400" b="1" dirty="0"/>
              <a:t> temporalmente variáveis</a:t>
            </a:r>
            <a:endParaRPr lang="pt-BR" sz="4400" dirty="0"/>
          </a:p>
        </p:txBody>
      </p:sp>
      <p:sp>
        <p:nvSpPr>
          <p:cNvPr id="3" name="Subtítulo 2"/>
          <p:cNvSpPr>
            <a:spLocks noGrp="1"/>
          </p:cNvSpPr>
          <p:nvPr>
            <p:ph type="subTitle" idx="1"/>
          </p:nvPr>
        </p:nvSpPr>
        <p:spPr/>
        <p:txBody>
          <a:bodyPr/>
          <a:lstStyle/>
          <a:p>
            <a:r>
              <a:rPr lang="pt-BR" sz="1400" dirty="0"/>
              <a:t>Caio de Freitas Valente – 6552442</a:t>
            </a:r>
          </a:p>
          <a:p>
            <a:r>
              <a:rPr lang="pt-BR" sz="1400" dirty="0"/>
              <a:t>Thiago de Gouveia Nunes – 6797289</a:t>
            </a:r>
          </a:p>
          <a:p>
            <a:endParaRPr lang="pt-BR" dirty="0"/>
          </a:p>
        </p:txBody>
      </p:sp>
      <p:pic>
        <p:nvPicPr>
          <p:cNvPr id="1026" name="Picture 2" descr="https://lh6.googleusercontent.com/RvYtG5GiYrUqzHwGy0scyqlTL1Wprwcv7EfVrjBkpFOv7EvVcXEFeVqNJWlfLKFRz9J7-ssJoS8tcJky3brtH2qaW4KbIm_ngLLgRMuVWgwmWIu0p6bSU00nbntfwJrFYxh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27" y="14590"/>
            <a:ext cx="998128" cy="143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1CSCnuDK6q_mid9cxm6ayGPDSBVcl8dVVtYP1qoVi1GS3xS-flkqFsZBlzh0_O3YPlSij97l1bNT1Ct8FMghop1KyqCzIlqFIBvgQXcO2X1D-PB58-pTE8rIOe-169-m4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6233" y="14590"/>
            <a:ext cx="1001242" cy="11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1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57892" cy="1957892"/>
          </a:xfrm>
          <a:prstGeom prst="rect">
            <a:avLst/>
          </a:prstGeom>
        </p:spPr>
      </p:pic>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7892" y="9860"/>
            <a:ext cx="1957893" cy="1957893"/>
          </a:xfrm>
          <a:prstGeom prst="rect">
            <a:avLst/>
          </a:prstGeom>
        </p:spPr>
      </p:pic>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784" y="9860"/>
            <a:ext cx="1957893" cy="1957893"/>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3677" y="0"/>
            <a:ext cx="1957892" cy="1957892"/>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1569" y="0"/>
            <a:ext cx="1967753" cy="1967753"/>
          </a:xfrm>
          <a:prstGeom prst="rect">
            <a:avLst/>
          </a:prstGeom>
        </p:spPr>
      </p:pic>
      <p:pic>
        <p:nvPicPr>
          <p:cNvPr id="10" name="Imagem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99322" y="9860"/>
            <a:ext cx="1957893" cy="1957893"/>
          </a:xfrm>
          <a:prstGeom prst="rect">
            <a:avLst/>
          </a:prstGeom>
        </p:spPr>
      </p:pic>
      <p:pic>
        <p:nvPicPr>
          <p:cNvPr id="11" name="Imagem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162288"/>
            <a:ext cx="1957892" cy="1957892"/>
          </a:xfrm>
          <a:prstGeom prst="rect">
            <a:avLst/>
          </a:prstGeom>
        </p:spPr>
      </p:pic>
      <p:pic>
        <p:nvPicPr>
          <p:cNvPr id="12" name="Imagem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7892" y="2150634"/>
            <a:ext cx="1969546" cy="1969546"/>
          </a:xfrm>
          <a:prstGeom prst="rect">
            <a:avLst/>
          </a:prstGeom>
        </p:spPr>
      </p:pic>
      <p:pic>
        <p:nvPicPr>
          <p:cNvPr id="13" name="Imagem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27438" y="2150634"/>
            <a:ext cx="1969546" cy="1969546"/>
          </a:xfrm>
          <a:prstGeom prst="rect">
            <a:avLst/>
          </a:prstGeom>
        </p:spPr>
      </p:pic>
      <p:pic>
        <p:nvPicPr>
          <p:cNvPr id="14" name="Imagem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6983" y="2150634"/>
            <a:ext cx="1969546" cy="1969546"/>
          </a:xfrm>
          <a:prstGeom prst="rect">
            <a:avLst/>
          </a:prstGeom>
        </p:spPr>
      </p:pic>
      <p:pic>
        <p:nvPicPr>
          <p:cNvPr id="15" name="Imagem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6529" y="2150634"/>
            <a:ext cx="1957892" cy="1957892"/>
          </a:xfrm>
          <a:prstGeom prst="rect">
            <a:avLst/>
          </a:prstGeom>
        </p:spPr>
      </p:pic>
      <p:pic>
        <p:nvPicPr>
          <p:cNvPr id="16" name="Imagem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36074" y="2150634"/>
            <a:ext cx="1948031" cy="1948031"/>
          </a:xfrm>
          <a:prstGeom prst="rect">
            <a:avLst/>
          </a:prstGeom>
        </p:spPr>
      </p:pic>
      <p:pic>
        <p:nvPicPr>
          <p:cNvPr id="17" name="Imagem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4324576"/>
            <a:ext cx="1957892" cy="1957892"/>
          </a:xfrm>
          <a:prstGeom prst="rect">
            <a:avLst/>
          </a:prstGeom>
        </p:spPr>
      </p:pic>
      <p:pic>
        <p:nvPicPr>
          <p:cNvPr id="18" name="Imagem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68650" y="4324576"/>
            <a:ext cx="1958788" cy="1958788"/>
          </a:xfrm>
          <a:prstGeom prst="rect">
            <a:avLst/>
          </a:prstGeom>
        </p:spPr>
      </p:pic>
      <p:pic>
        <p:nvPicPr>
          <p:cNvPr id="19" name="Imagem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38196" y="4324576"/>
            <a:ext cx="1980304" cy="1980304"/>
          </a:xfrm>
          <a:prstGeom prst="rect">
            <a:avLst/>
          </a:prstGeom>
        </p:spPr>
      </p:pic>
      <p:pic>
        <p:nvPicPr>
          <p:cNvPr id="20" name="Imagem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940016" y="4323680"/>
            <a:ext cx="1958788" cy="1958788"/>
          </a:xfrm>
          <a:prstGeom prst="rect">
            <a:avLst/>
          </a:prstGeom>
        </p:spPr>
      </p:pic>
      <p:pic>
        <p:nvPicPr>
          <p:cNvPr id="21" name="Imagem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98804" y="4323680"/>
            <a:ext cx="1969546" cy="1969546"/>
          </a:xfrm>
          <a:prstGeom prst="rect">
            <a:avLst/>
          </a:prstGeom>
        </p:spPr>
      </p:pic>
    </p:spTree>
    <p:extLst>
      <p:ext uri="{BB962C8B-B14F-4D97-AF65-F5344CB8AC3E}">
        <p14:creationId xmlns:p14="http://schemas.microsoft.com/office/powerpoint/2010/main" val="94724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t>
            </a:r>
            <a:r>
              <a:rPr lang="en-US" dirty="0" err="1" smtClean="0"/>
              <a:t>Cubo</a:t>
            </a:r>
            <a:r>
              <a:rPr lang="en-US" dirty="0" smtClean="0"/>
              <a:t> </a:t>
            </a:r>
            <a:r>
              <a:rPr lang="en-US" dirty="0" err="1" smtClean="0"/>
              <a:t>branco</a:t>
            </a:r>
            <a:r>
              <a:rPr lang="en-US" dirty="0" smtClean="0"/>
              <a:t>”</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909" y="4109420"/>
            <a:ext cx="3862874" cy="2558527"/>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62" y="1468695"/>
            <a:ext cx="3862874" cy="2558527"/>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09" y="1468695"/>
            <a:ext cx="3862874" cy="2558527"/>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8162" y="4109420"/>
            <a:ext cx="3862874" cy="2558527"/>
          </a:xfrm>
          <a:prstGeom prst="rect">
            <a:avLst/>
          </a:prstGeom>
        </p:spPr>
      </p:pic>
    </p:spTree>
    <p:extLst>
      <p:ext uri="{BB962C8B-B14F-4D97-AF65-F5344CB8AC3E}">
        <p14:creationId xmlns:p14="http://schemas.microsoft.com/office/powerpoint/2010/main" val="26761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Interpolações</a:t>
            </a:r>
            <a:endParaRPr lang="pt-BR" dirty="0"/>
          </a:p>
        </p:txBody>
      </p:sp>
      <p:sp>
        <p:nvSpPr>
          <p:cNvPr id="3" name="Espaço Reservado para Conteúdo 2"/>
          <p:cNvSpPr>
            <a:spLocks noGrp="1"/>
          </p:cNvSpPr>
          <p:nvPr>
            <p:ph idx="1"/>
          </p:nvPr>
        </p:nvSpPr>
        <p:spPr/>
        <p:txBody>
          <a:bodyPr/>
          <a:lstStyle/>
          <a:p>
            <a:r>
              <a:rPr lang="en-US" sz="2600" dirty="0" smtClean="0"/>
              <a:t>Linear</a:t>
            </a:r>
          </a:p>
          <a:p>
            <a:r>
              <a:rPr lang="en-US" sz="2600" dirty="0" smtClean="0"/>
              <a:t>Gauss forward central difference</a:t>
            </a:r>
          </a:p>
          <a:p>
            <a:r>
              <a:rPr lang="en-US" sz="2600" dirty="0" smtClean="0"/>
              <a:t>Gauss backward central difference</a:t>
            </a:r>
          </a:p>
          <a:p>
            <a:r>
              <a:rPr lang="en-US" sz="2600" dirty="0" err="1" smtClean="0"/>
              <a:t>Stirling</a:t>
            </a:r>
            <a:endParaRPr lang="en-US" sz="2600" dirty="0" smtClean="0"/>
          </a:p>
          <a:p>
            <a:r>
              <a:rPr lang="en-US" sz="2600" dirty="0" smtClean="0"/>
              <a:t>Lagrange</a:t>
            </a:r>
          </a:p>
          <a:p>
            <a:pPr marL="0" indent="0">
              <a:buNone/>
            </a:pPr>
            <a:endParaRPr lang="pt-BR" dirty="0"/>
          </a:p>
        </p:txBody>
      </p:sp>
    </p:spTree>
    <p:extLst>
      <p:ext uri="{BB962C8B-B14F-4D97-AF65-F5344CB8AC3E}">
        <p14:creationId xmlns:p14="http://schemas.microsoft.com/office/powerpoint/2010/main" val="297499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Interpolações</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dirty="0" smtClean="0"/>
                  <a:t>Interpolamos as intensidades de cada pixel em relação ao tempo</a:t>
                </a:r>
              </a:p>
              <a:p>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pt-BR" dirty="0" smtClean="0"/>
                  <a:t> -- Conjunto de observações</a:t>
                </a:r>
              </a:p>
              <a:p>
                <a14:m>
                  <m:oMath xmlns:m="http://schemas.openxmlformats.org/officeDocument/2006/math">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oMath>
                </a14:m>
                <a:r>
                  <a:rPr lang="pt-BR" dirty="0" smtClean="0"/>
                  <a:t> -- Intensidade corresponde a cada observação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341" t="-872"/>
                </a:stretch>
              </a:blipFill>
            </p:spPr>
            <p:txBody>
              <a:bodyPr/>
              <a:lstStyle/>
              <a:p>
                <a:r>
                  <a:rPr lang="pt-BR">
                    <a:noFill/>
                  </a:rPr>
                  <a:t> </a:t>
                </a:r>
              </a:p>
            </p:txBody>
          </p:sp>
        </mc:Fallback>
      </mc:AlternateContent>
      <p:graphicFrame>
        <p:nvGraphicFramePr>
          <p:cNvPr id="9" name="Gráfico 8"/>
          <p:cNvGraphicFramePr/>
          <p:nvPr>
            <p:extLst>
              <p:ext uri="{D42A27DB-BD31-4B8C-83A1-F6EECF244321}">
                <p14:modId xmlns:p14="http://schemas.microsoft.com/office/powerpoint/2010/main" val="4134893705"/>
              </p:ext>
            </p:extLst>
          </p:nvPr>
        </p:nvGraphicFramePr>
        <p:xfrm>
          <a:off x="5045336" y="3345628"/>
          <a:ext cx="6476103" cy="35123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129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Testes para as </a:t>
            </a:r>
            <a:r>
              <a:rPr lang="en-US" dirty="0" err="1" smtClean="0"/>
              <a:t>interpolações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3383" y="2872292"/>
            <a:ext cx="2279072" cy="227907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728" y="2872292"/>
            <a:ext cx="2279072" cy="227907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656" y="2872292"/>
            <a:ext cx="2279072" cy="227907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1001" y="2872292"/>
            <a:ext cx="2279072" cy="227907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311" y="2872292"/>
            <a:ext cx="2279072" cy="2279072"/>
          </a:xfrm>
          <a:prstGeom prst="rect">
            <a:avLst/>
          </a:prstGeom>
        </p:spPr>
      </p:pic>
    </p:spTree>
    <p:extLst>
      <p:ext uri="{BB962C8B-B14F-4D97-AF65-F5344CB8AC3E}">
        <p14:creationId xmlns:p14="http://schemas.microsoft.com/office/powerpoint/2010/main" val="51477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Linear</a:t>
            </a:r>
            <a:endParaRPr lang="pt-BR" dirty="0"/>
          </a:p>
        </p:txBody>
      </p:sp>
      <p:pic>
        <p:nvPicPr>
          <p:cNvPr id="4" name="l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13766" y="2148279"/>
            <a:ext cx="3895726" cy="3895726"/>
          </a:xfrm>
        </p:spPr>
      </p:pic>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92" y="2148279"/>
            <a:ext cx="7602230" cy="3895726"/>
          </a:xfrm>
          <a:prstGeom prst="rect">
            <a:avLst/>
          </a:prstGeom>
        </p:spPr>
      </p:pic>
    </p:spTree>
    <p:extLst>
      <p:ext uri="{BB962C8B-B14F-4D97-AF65-F5344CB8AC3E}">
        <p14:creationId xmlns:p14="http://schemas.microsoft.com/office/powerpoint/2010/main" val="28182261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r>
              <a:rPr lang="en-US" dirty="0"/>
              <a:t/>
            </a:r>
            <a:br>
              <a:rPr lang="en-US" dirty="0"/>
            </a:br>
            <a:endParaRPr lang="pt-BR" dirty="0"/>
          </a:p>
        </p:txBody>
      </p:sp>
      <mc:AlternateContent xmlns:mc="http://schemas.openxmlformats.org/markup-compatibility/2006">
        <mc:Choice xmlns:a14="http://schemas.microsoft.com/office/drawing/2010/main" Requires="a14">
          <p:sp>
            <p:nvSpPr>
              <p:cNvPr id="5" name="CaixaDeTexto 4"/>
              <p:cNvSpPr txBox="1"/>
              <p:nvPr/>
            </p:nvSpPr>
            <p:spPr>
              <a:xfrm>
                <a:off x="225278" y="1677929"/>
                <a:ext cx="6583680" cy="3430426"/>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Usa o polinômio de </a:t>
                </a:r>
                <a:r>
                  <a:rPr lang="pt-BR" dirty="0" err="1" smtClean="0"/>
                  <a:t>Lagrange</a:t>
                </a:r>
                <a:r>
                  <a:rPr lang="pt-BR" dirty="0" smtClean="0"/>
                  <a:t> para a interpolação:</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en-US"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e>
                      </m:nary>
                      <m:r>
                        <a:rPr lang="en-US" sz="2400" b="0" i="1" smtClean="0">
                          <a:latin typeface="Cambria Math" panose="02040503050406030204" pitchFamily="18" charset="0"/>
                        </a:rPr>
                        <m:t>, </m:t>
                      </m:r>
                      <m:r>
                        <a:rPr lang="en-US" sz="2400" b="0" i="1" smtClean="0">
                          <a:latin typeface="Cambria Math" panose="02040503050406030204" pitchFamily="18" charset="0"/>
                        </a:rPr>
                        <m:t>𝑜𝑛𝑑𝑒</m:t>
                      </m:r>
                      <m:r>
                        <a:rPr lang="en-US" sz="2400" b="0" i="1" smtClean="0">
                          <a:latin typeface="Cambria Math" panose="02040503050406030204" pitchFamily="18" charset="0"/>
                        </a:rPr>
                        <m:t>:</m:t>
                      </m:r>
                    </m:oMath>
                  </m:oMathPara>
                </a14:m>
                <a:endParaRPr lang="en-US" sz="2400" b="0" i="1" dirty="0" smtClean="0">
                  <a:latin typeface="Cambria Math" panose="02040503050406030204" pitchFamily="18" charset="0"/>
                </a:endParaRPr>
              </a:p>
              <a:p>
                <a:pPr>
                  <a:buClr>
                    <a:schemeClr val="bg2">
                      <a:lumMod val="60000"/>
                      <a:lumOff val="40000"/>
                    </a:schemeClr>
                  </a:buClr>
                </a:pPr>
                <a:endParaRPr lang="en-US" sz="2400" b="0" i="1" dirty="0" smtClean="0">
                  <a:latin typeface="Cambria Math" panose="02040503050406030204" pitchFamily="18" charset="0"/>
                </a:endParaRPr>
              </a:p>
              <a:p>
                <a:pPr>
                  <a:buClr>
                    <a:schemeClr val="bg2">
                      <a:lumMod val="60000"/>
                      <a:lumOff val="40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𝑗</m:t>
                          </m:r>
                        </m:sub>
                      </m:sSub>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den>
                          </m:f>
                        </m:e>
                      </m:nary>
                    </m:oMath>
                  </m:oMathPara>
                </a14:m>
                <a:endParaRPr lang="pt-BR" dirty="0"/>
              </a:p>
            </p:txBody>
          </p:sp>
        </mc:Choice>
        <mc:Fallback>
          <p:sp>
            <p:nvSpPr>
              <p:cNvPr id="5" name="CaixaDeTexto 4"/>
              <p:cNvSpPr txBox="1">
                <a:spLocks noRot="1" noChangeAspect="1" noMove="1" noResize="1" noEditPoints="1" noAdjustHandles="1" noChangeArrowheads="1" noChangeShapeType="1" noTextEdit="1"/>
              </p:cNvSpPr>
              <p:nvPr/>
            </p:nvSpPr>
            <p:spPr>
              <a:xfrm>
                <a:off x="225278" y="1677929"/>
                <a:ext cx="6583680" cy="3430426"/>
              </a:xfrm>
              <a:prstGeom prst="rect">
                <a:avLst/>
              </a:prstGeom>
              <a:blipFill rotWithShape="0">
                <a:blip r:embed="rId2"/>
                <a:stretch>
                  <a:fillRect l="-741" t="-888"/>
                </a:stretch>
              </a:blipFill>
            </p:spPr>
            <p:txBody>
              <a:bodyPr/>
              <a:lstStyle/>
              <a:p>
                <a:r>
                  <a:rPr lang="en-US">
                    <a:noFill/>
                  </a:rPr>
                  <a:t> </a:t>
                </a:r>
              </a:p>
            </p:txBody>
          </p:sp>
        </mc:Fallback>
      </mc:AlternateContent>
      <p:sp>
        <p:nvSpPr>
          <p:cNvPr id="6" name="Espaço Reservado para Conteúdo 5"/>
          <p:cNvSpPr>
            <a:spLocks noGrp="1"/>
          </p:cNvSpPr>
          <p:nvPr>
            <p:ph idx="1"/>
          </p:nvPr>
        </p:nvSpPr>
        <p:spPr/>
        <p:txBody>
          <a:bodyPr/>
          <a:lstStyle/>
          <a:p>
            <a:endParaRPr lang="en-US" dirty="0"/>
          </a:p>
        </p:txBody>
      </p:sp>
    </p:spTree>
    <p:extLst>
      <p:ext uri="{BB962C8B-B14F-4D97-AF65-F5344CB8AC3E}">
        <p14:creationId xmlns:p14="http://schemas.microsoft.com/office/powerpoint/2010/main" val="3533394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endParaRPr lang="en-US" dirty="0"/>
          </a:p>
        </p:txBody>
      </p:sp>
      <p:pic>
        <p:nvPicPr>
          <p:cNvPr id="4" name="l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79170" y="2260284"/>
            <a:ext cx="3882332" cy="3882332"/>
          </a:xfrm>
          <a:prstGeom prst="rect">
            <a:avLst/>
          </a:prstGeom>
        </p:spPr>
      </p:pic>
      <p:pic>
        <p:nvPicPr>
          <p:cNvPr id="5" name="Imagem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072" y="2260284"/>
            <a:ext cx="7576093" cy="3882332"/>
          </a:xfrm>
          <a:prstGeom prst="rect">
            <a:avLst/>
          </a:prstGeom>
        </p:spPr>
      </p:pic>
    </p:spTree>
    <p:extLst>
      <p:ext uri="{BB962C8B-B14F-4D97-AF65-F5344CB8AC3E}">
        <p14:creationId xmlns:p14="http://schemas.microsoft.com/office/powerpoint/2010/main" val="36837013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forward central 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20004" y="1302822"/>
                <a:ext cx="5862918" cy="439210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interpolar e h é o período</a:t>
                </a:r>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320004" y="1302822"/>
                <a:ext cx="5862918" cy="4392100"/>
              </a:xfrm>
              <a:prstGeom prst="rect">
                <a:avLst/>
              </a:prstGeom>
              <a:blipFill rotWithShape="0">
                <a:blip r:embed="rId5"/>
                <a:stretch>
                  <a:fillRect l="-520" t="-417" r="-1455"/>
                </a:stretch>
              </a:blipFill>
            </p:spPr>
            <p:txBody>
              <a:bodyPr/>
              <a:lstStyle/>
              <a:p>
                <a:r>
                  <a:rPr lang="pt-BR">
                    <a:noFill/>
                  </a:rPr>
                  <a:t> </a:t>
                </a:r>
              </a:p>
            </p:txBody>
          </p:sp>
        </mc:Fallback>
      </mc:AlternateContent>
      <p:pic>
        <p:nvPicPr>
          <p:cNvPr id="7" name="Imagem 6"/>
          <p:cNvPicPr>
            <a:picLocks noChangeAspect="1"/>
          </p:cNvPicPr>
          <p:nvPr/>
        </p:nvPicPr>
        <p:blipFill>
          <a:blip r:embed="rId6">
            <a:lum bright="94000"/>
            <a:extLst>
              <a:ext uri="{28A0092B-C50C-407E-A947-70E740481C1C}">
                <a14:useLocalDpi xmlns:a14="http://schemas.microsoft.com/office/drawing/2010/main" val="0"/>
              </a:ext>
            </a:extLst>
          </a:blip>
          <a:stretch>
            <a:fillRect/>
          </a:stretch>
        </p:blipFill>
        <p:spPr>
          <a:xfrm>
            <a:off x="-221185" y="3991087"/>
            <a:ext cx="7755935" cy="2745545"/>
          </a:xfrm>
          <a:prstGeom prst="rect">
            <a:avLst/>
          </a:prstGeom>
          <a:ln>
            <a:noFill/>
          </a:ln>
          <a:effectLst>
            <a:glow>
              <a:schemeClr val="tx1">
                <a:alpha val="74000"/>
              </a:schemeClr>
            </a:glow>
            <a:reflection endPos="65000" dist="50800" dir="5400000" sy="-100000" algn="bl" rotWithShape="0"/>
          </a:effectLst>
        </p:spPr>
      </p:pic>
      <mc:AlternateContent xmlns:mc="http://schemas.openxmlformats.org/markup-compatibility/2006" xmlns:a14="http://schemas.microsoft.com/office/drawing/2010/main">
        <mc:Choice Requires="a14">
          <p:sp>
            <p:nvSpPr>
              <p:cNvPr id="8" name="CaixaDeTexto 7"/>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
        <p:nvSpPr>
          <p:cNvPr id="6" name="Espaço Reservado para Conteúdo 5"/>
          <p:cNvSpPr>
            <a:spLocks noGrp="1"/>
          </p:cNvSpPr>
          <p:nvPr>
            <p:ph idx="1"/>
          </p:nvPr>
        </p:nvSpPr>
        <p:spPr/>
        <p:txBody>
          <a:bodyPr/>
          <a:lstStyle/>
          <a:p>
            <a:endParaRPr lang="en-US"/>
          </a:p>
        </p:txBody>
      </p:sp>
    </p:spTree>
    <p:extLst>
      <p:ext uri="{BB962C8B-B14F-4D97-AF65-F5344CB8AC3E}">
        <p14:creationId xmlns:p14="http://schemas.microsoft.com/office/powerpoint/2010/main" val="3666947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Forward</a:t>
            </a:r>
            <a:endParaRPr lang="en-US" dirty="0"/>
          </a:p>
        </p:txBody>
      </p:sp>
      <p:pic>
        <p:nvPicPr>
          <p:cNvPr id="4" name="g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55236" y="2047038"/>
            <a:ext cx="3848153" cy="3848153"/>
          </a:xfrm>
          <a:prstGeom prst="rect">
            <a:avLst/>
          </a:prstGeom>
        </p:spPr>
      </p:pic>
      <p:pic>
        <p:nvPicPr>
          <p:cNvPr id="5" name="Imagem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276" y="2047038"/>
            <a:ext cx="7509395" cy="3848153"/>
          </a:xfrm>
          <a:prstGeom prst="rect">
            <a:avLst/>
          </a:prstGeom>
        </p:spPr>
      </p:pic>
    </p:spTree>
    <p:extLst>
      <p:ext uri="{BB962C8B-B14F-4D97-AF65-F5344CB8AC3E}">
        <p14:creationId xmlns:p14="http://schemas.microsoft.com/office/powerpoint/2010/main" val="3692242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Motivação</a:t>
            </a:r>
            <a:endParaRPr lang="pt-BR" dirty="0"/>
          </a:p>
        </p:txBody>
      </p:sp>
      <p:sp>
        <p:nvSpPr>
          <p:cNvPr id="3" name="Espaço Reservado para Conteúdo 2"/>
          <p:cNvSpPr>
            <a:spLocks noGrp="1"/>
          </p:cNvSpPr>
          <p:nvPr>
            <p:ph idx="1"/>
          </p:nvPr>
        </p:nvSpPr>
        <p:spPr>
          <a:xfrm>
            <a:off x="646111" y="1327989"/>
            <a:ext cx="8946541" cy="4195481"/>
          </a:xfrm>
        </p:spPr>
        <p:txBody>
          <a:bodyPr>
            <a:noAutofit/>
          </a:bodyPr>
          <a:lstStyle/>
          <a:p>
            <a:r>
              <a:rPr lang="pt-BR" sz="2600" dirty="0" smtClean="0"/>
              <a:t>Renderizar </a:t>
            </a:r>
            <a:r>
              <a:rPr lang="pt-BR" sz="2600" dirty="0"/>
              <a:t>cenas em períodos diferentes do dia utilizando uma iluminação convincente e </a:t>
            </a:r>
            <a:r>
              <a:rPr lang="pt-BR" sz="2600" dirty="0" smtClean="0"/>
              <a:t>realista</a:t>
            </a:r>
          </a:p>
          <a:p>
            <a:pPr lvl="1"/>
            <a:r>
              <a:rPr lang="en-US" sz="2400" i="1" dirty="0" smtClean="0"/>
              <a:t>Image Based Lighting</a:t>
            </a:r>
            <a:r>
              <a:rPr lang="en-US" sz="2400" dirty="0" smtClean="0"/>
              <a:t>!</a:t>
            </a:r>
            <a:endParaRPr lang="pt-BR" sz="2400" dirty="0"/>
          </a:p>
          <a:p>
            <a:r>
              <a:rPr lang="pt-BR" sz="2600" i="1" dirty="0"/>
              <a:t>IBL</a:t>
            </a:r>
            <a:r>
              <a:rPr lang="pt-BR" sz="2600" dirty="0"/>
              <a:t> consiste na obtenção de </a:t>
            </a:r>
            <a:r>
              <a:rPr lang="pt-BR" sz="2600" i="1" dirty="0"/>
              <a:t>Light </a:t>
            </a:r>
            <a:r>
              <a:rPr lang="pt-BR" sz="2600" i="1" dirty="0" smtClean="0"/>
              <a:t>Probes</a:t>
            </a:r>
            <a:r>
              <a:rPr lang="pt-BR" sz="2600" dirty="0"/>
              <a:t>, imagens </a:t>
            </a:r>
            <a:r>
              <a:rPr lang="pt-BR" sz="2600" i="1" dirty="0"/>
              <a:t>HDR</a:t>
            </a:r>
            <a:r>
              <a:rPr lang="pt-BR" sz="2600" dirty="0"/>
              <a:t> omnidirecionais de uma cena, que são posteriormente usados na fase de renderização, de modo a substituir as fontes de luz da </a:t>
            </a:r>
            <a:r>
              <a:rPr lang="pt-BR" sz="2600" dirty="0" smtClean="0"/>
              <a:t>cena</a:t>
            </a:r>
          </a:p>
          <a:p>
            <a:r>
              <a:rPr lang="pt-BR" sz="2600" dirty="0"/>
              <a:t>Mas essa técnica apresenta uma </a:t>
            </a:r>
            <a:r>
              <a:rPr lang="pt-BR" sz="2600" dirty="0" smtClean="0"/>
              <a:t>limitação, </a:t>
            </a:r>
            <a:r>
              <a:rPr lang="pt-BR" sz="2600" dirty="0"/>
              <a:t>para cada período do dia a ser renderizado é necessário obter um novo </a:t>
            </a:r>
            <a:r>
              <a:rPr lang="pt-BR" sz="2600" i="1" dirty="0"/>
              <a:t>Light </a:t>
            </a:r>
            <a:r>
              <a:rPr lang="pt-BR" sz="2600" i="1" dirty="0" smtClean="0"/>
              <a:t>Probe</a:t>
            </a:r>
            <a:endParaRPr lang="pt-BR" sz="2600" dirty="0"/>
          </a:p>
          <a:p>
            <a:endParaRPr lang="en-US" sz="2400" dirty="0"/>
          </a:p>
        </p:txBody>
      </p:sp>
    </p:spTree>
    <p:extLst>
      <p:ext uri="{BB962C8B-B14F-4D97-AF65-F5344CB8AC3E}">
        <p14:creationId xmlns:p14="http://schemas.microsoft.com/office/powerpoint/2010/main" val="4123269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a:t>
            </a:r>
            <a:r>
              <a:rPr lang="en-US" dirty="0" smtClean="0"/>
              <a:t>backward central </a:t>
            </a:r>
            <a:r>
              <a:rPr lang="en-US" dirty="0"/>
              <a:t>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87275" y="1324337"/>
                <a:ext cx="6099586" cy="189911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a:t>
                </a:r>
                <a:r>
                  <a:rPr lang="pt-BR" sz="1600" dirty="0" smtClean="0"/>
                  <a:t>interpolar e h </a:t>
                </a:r>
                <a:r>
                  <a:rPr lang="pt-BR" sz="1600" dirty="0"/>
                  <a:t>é o período</a:t>
                </a:r>
              </a:p>
            </p:txBody>
          </p:sp>
        </mc:Choice>
        <mc:Fallback xmlns="">
          <p:sp>
            <p:nvSpPr>
              <p:cNvPr id="5" name="CaixaDeTexto 4"/>
              <p:cNvSpPr txBox="1">
                <a:spLocks noRot="1" noChangeAspect="1" noMove="1" noResize="1" noEditPoints="1" noAdjustHandles="1" noChangeArrowheads="1" noChangeShapeType="1" noTextEdit="1"/>
              </p:cNvSpPr>
              <p:nvPr/>
            </p:nvSpPr>
            <p:spPr>
              <a:xfrm>
                <a:off x="387275" y="1324337"/>
                <a:ext cx="6099586" cy="1899110"/>
              </a:xfrm>
              <a:prstGeom prst="rect">
                <a:avLst/>
              </a:prstGeom>
              <a:blipFill rotWithShape="0">
                <a:blip r:embed="rId5"/>
                <a:stretch>
                  <a:fillRect l="-600" t="-962" b="-2885"/>
                </a:stretch>
              </a:blipFill>
            </p:spPr>
            <p:txBody>
              <a:bodyPr/>
              <a:lstStyle/>
              <a:p>
                <a:r>
                  <a:rPr lang="pt-BR">
                    <a:noFill/>
                  </a:rPr>
                  <a:t> </a:t>
                </a:r>
              </a:p>
            </p:txBody>
          </p:sp>
        </mc:Fallback>
      </mc:AlternateContent>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0" y="3949190"/>
            <a:ext cx="7990476" cy="2828571"/>
          </a:xfrm>
          <a:prstGeom prst="rect">
            <a:avLst/>
          </a:prstGeom>
          <a:effectLst>
            <a:glow>
              <a:schemeClr val="tx1">
                <a:alpha val="20000"/>
              </a:schemeClr>
            </a:glow>
          </a:effectLst>
        </p:spPr>
      </p:pic>
      <mc:AlternateContent xmlns:mc="http://schemas.openxmlformats.org/markup-compatibility/2006" xmlns:a14="http://schemas.microsoft.com/office/drawing/2010/main">
        <mc:Choice Requires="a14">
          <p:sp>
            <p:nvSpPr>
              <p:cNvPr id="7" name="CaixaDeTexto 6"/>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
        <p:nvSpPr>
          <p:cNvPr id="3" name="Espaço Reservado para Conteúdo 2"/>
          <p:cNvSpPr>
            <a:spLocks noGrp="1"/>
          </p:cNvSpPr>
          <p:nvPr>
            <p:ph idx="1"/>
          </p:nvPr>
        </p:nvSpPr>
        <p:spPr/>
        <p:txBody>
          <a:bodyPr/>
          <a:lstStyle/>
          <a:p>
            <a:endParaRPr lang="en-US"/>
          </a:p>
        </p:txBody>
      </p:sp>
    </p:spTree>
    <p:extLst>
      <p:ext uri="{BB962C8B-B14F-4D97-AF65-F5344CB8AC3E}">
        <p14:creationId xmlns:p14="http://schemas.microsoft.com/office/powerpoint/2010/main" val="790594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Backward</a:t>
            </a:r>
            <a:endParaRPr lang="en-US" dirty="0"/>
          </a:p>
        </p:txBody>
      </p:sp>
      <p:pic>
        <p:nvPicPr>
          <p:cNvPr id="5" name="Espaço Reservado para Conteú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2863" y="1773936"/>
            <a:ext cx="7625339" cy="3907568"/>
          </a:xfrm>
        </p:spPr>
      </p:pic>
      <p:pic>
        <p:nvPicPr>
          <p:cNvPr id="4" name="g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30817" y="1773936"/>
            <a:ext cx="3907568" cy="3907568"/>
          </a:xfrm>
          <a:prstGeom prst="rect">
            <a:avLst/>
          </a:prstGeom>
        </p:spPr>
      </p:pic>
    </p:spTree>
    <p:extLst>
      <p:ext uri="{BB962C8B-B14F-4D97-AF65-F5344CB8AC3E}">
        <p14:creationId xmlns:p14="http://schemas.microsoft.com/office/powerpoint/2010/main" val="2354739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Stirling</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451820" y="1668582"/>
                <a:ext cx="7318693" cy="1332288"/>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Supõe que as observações são equidistantes</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pt-BR"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m:rPr>
                          <m:sty m:val="p"/>
                        </m:rPr>
                        <a:rPr lang="en-US" sz="1400" b="0" i="0" dirty="0" smtClean="0">
                          <a:latin typeface="Cambria Math" panose="02040503050406030204" pitchFamily="18" charset="0"/>
                        </a:rPr>
                        <m:t>Stirling</m:t>
                      </m:r>
                      <m:r>
                        <a:rPr lang="en-US" sz="1400" b="0" i="0" dirty="0" smtClean="0">
                          <a:latin typeface="Cambria Math" panose="02040503050406030204" pitchFamily="18" charset="0"/>
                        </a:rPr>
                        <m:t>= </m:t>
                      </m:r>
                      <m:f>
                        <m:fPr>
                          <m:ctrlPr>
                            <a:rPr lang="en-US" sz="1400" i="1" dirty="0" smtClean="0">
                              <a:latin typeface="Cambria Math" panose="02040503050406030204" pitchFamily="18" charset="0"/>
                            </a:rPr>
                          </m:ctrlPr>
                        </m:fPr>
                        <m:num>
                          <m:r>
                            <a:rPr lang="en-US" sz="1400" i="1" dirty="0">
                              <a:latin typeface="Cambria Math" panose="02040503050406030204" pitchFamily="18" charset="0"/>
                            </a:rPr>
                            <m:t>(</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𝑓𝑜𝑟𝑤𝑎𝑟𝑑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i="1" dirty="0">
                              <a:latin typeface="Cambria Math" panose="02040503050406030204" pitchFamily="18" charset="0"/>
                            </a:rPr>
                            <m:t> + </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𝑏𝑎𝑐𝑘𝑤𝑎𝑟𝑑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b="0" i="1" dirty="0" smtClean="0">
                              <a:latin typeface="Cambria Math" panose="02040503050406030204" pitchFamily="18" charset="0"/>
                            </a:rPr>
                            <m:t>)</m:t>
                          </m:r>
                        </m:num>
                        <m:den>
                          <m:r>
                            <a:rPr lang="en-US" sz="1400" b="0" i="1" dirty="0" smtClean="0">
                              <a:latin typeface="Cambria Math" panose="02040503050406030204" pitchFamily="18" charset="0"/>
                            </a:rPr>
                            <m:t>2</m:t>
                          </m:r>
                        </m:den>
                      </m:f>
                    </m:oMath>
                  </m:oMathPara>
                </a14:m>
                <a:endParaRPr lang="pt-BR" sz="1600"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451820" y="1668582"/>
                <a:ext cx="7318693" cy="1332288"/>
              </a:xfrm>
              <a:prstGeom prst="rect">
                <a:avLst/>
              </a:prstGeom>
              <a:blipFill rotWithShape="0">
                <a:blip r:embed="rId5"/>
                <a:stretch>
                  <a:fillRect l="-666" t="-2752"/>
                </a:stretch>
              </a:blipFill>
            </p:spPr>
            <p:txBody>
              <a:bodyPr/>
              <a:lstStyle/>
              <a:p>
                <a:r>
                  <a:rPr lang="pt-BR">
                    <a:noFill/>
                  </a:rPr>
                  <a:t> </a:t>
                </a:r>
              </a:p>
            </p:txBody>
          </p:sp>
        </mc:Fallback>
      </mc:AlternateContent>
      <p:pic>
        <p:nvPicPr>
          <p:cNvPr id="7" name="Espaço Reservado para Conteúdo 6"/>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46111" y="3208961"/>
            <a:ext cx="6648501" cy="3406992"/>
          </a:xfrm>
        </p:spPr>
      </p:pic>
      <p:pic>
        <p:nvPicPr>
          <p:cNvPr id="6" name="s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90688" y="1773936"/>
            <a:ext cx="3867912" cy="3867912"/>
          </a:xfrm>
          <a:prstGeom prst="rect">
            <a:avLst/>
          </a:prstGeom>
        </p:spPr>
      </p:pic>
    </p:spTree>
    <p:extLst>
      <p:ext uri="{BB962C8B-B14F-4D97-AF65-F5344CB8AC3E}">
        <p14:creationId xmlns:p14="http://schemas.microsoft.com/office/powerpoint/2010/main" val="3934128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Código</a:t>
            </a:r>
            <a:endParaRPr lang="pt-BR" dirty="0"/>
          </a:p>
        </p:txBody>
      </p:sp>
      <p:sp>
        <p:nvSpPr>
          <p:cNvPr id="3" name="Espaço Reservado para Conteúdo 2"/>
          <p:cNvSpPr>
            <a:spLocks noGrp="1"/>
          </p:cNvSpPr>
          <p:nvPr>
            <p:ph idx="1"/>
          </p:nvPr>
        </p:nvSpPr>
        <p:spPr/>
        <p:txBody>
          <a:bodyPr>
            <a:normAutofit/>
          </a:bodyPr>
          <a:lstStyle/>
          <a:p>
            <a:r>
              <a:rPr lang="pt-BR" sz="2400" dirty="0" smtClean="0"/>
              <a:t>O </a:t>
            </a:r>
            <a:r>
              <a:rPr lang="pt-BR" sz="2400" dirty="0"/>
              <a:t>código está em C++</a:t>
            </a:r>
          </a:p>
          <a:p>
            <a:r>
              <a:rPr lang="pt-BR" sz="2400" dirty="0" smtClean="0"/>
              <a:t>Utilizamos </a:t>
            </a:r>
            <a:r>
              <a:rPr lang="pt-BR" sz="2400" dirty="0"/>
              <a:t>a biblioteca </a:t>
            </a:r>
            <a:r>
              <a:rPr lang="pt-BR" sz="2400" dirty="0" err="1"/>
              <a:t>FreeImage</a:t>
            </a:r>
            <a:r>
              <a:rPr lang="pt-BR" sz="2400" dirty="0"/>
              <a:t> para leitura e escrita </a:t>
            </a:r>
            <a:r>
              <a:rPr lang="pt-BR" sz="2400" dirty="0" smtClean="0"/>
              <a:t>do formato </a:t>
            </a:r>
            <a:r>
              <a:rPr lang="pt-BR" sz="2400" dirty="0"/>
              <a:t>HDR</a:t>
            </a:r>
          </a:p>
          <a:p>
            <a:r>
              <a:rPr lang="pt-BR" sz="2400" dirty="0" smtClean="0"/>
              <a:t>Nosso </a:t>
            </a:r>
            <a:r>
              <a:rPr lang="pt-BR" sz="2400" dirty="0"/>
              <a:t>código é responsável por ler os Light Probes, criar </a:t>
            </a:r>
            <a:r>
              <a:rPr lang="pt-BR" sz="2400" dirty="0" smtClean="0"/>
              <a:t>a interpolação </a:t>
            </a:r>
            <a:r>
              <a:rPr lang="pt-BR" sz="2400" dirty="0"/>
              <a:t>para o momento escolhido e gerar o Light </a:t>
            </a:r>
            <a:r>
              <a:rPr lang="pt-BR" sz="2400" dirty="0" smtClean="0"/>
              <a:t>Probe artificial</a:t>
            </a:r>
            <a:endParaRPr lang="pt-BR" sz="2400" dirty="0"/>
          </a:p>
          <a:p>
            <a:r>
              <a:rPr lang="pt-BR" sz="2400" dirty="0" smtClean="0"/>
              <a:t>Com </a:t>
            </a:r>
            <a:r>
              <a:rPr lang="pt-BR" sz="2400" dirty="0"/>
              <a:t>isso </a:t>
            </a:r>
            <a:r>
              <a:rPr lang="pt-BR" sz="2400" dirty="0" smtClean="0"/>
              <a:t>podemos gerar uma </a:t>
            </a:r>
            <a:r>
              <a:rPr lang="pt-BR" sz="2400" dirty="0"/>
              <a:t>cena no Maya</a:t>
            </a:r>
          </a:p>
        </p:txBody>
      </p:sp>
    </p:spTree>
    <p:extLst>
      <p:ext uri="{BB962C8B-B14F-4D97-AF65-F5344CB8AC3E}">
        <p14:creationId xmlns:p14="http://schemas.microsoft.com/office/powerpoint/2010/main" val="105698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Próximos passos</a:t>
            </a:r>
            <a:endParaRPr lang="pt-BR" dirty="0"/>
          </a:p>
        </p:txBody>
      </p:sp>
      <p:sp>
        <p:nvSpPr>
          <p:cNvPr id="3" name="Espaço Reservado para Conteúdo 2"/>
          <p:cNvSpPr>
            <a:spLocks noGrp="1"/>
          </p:cNvSpPr>
          <p:nvPr>
            <p:ph idx="1"/>
          </p:nvPr>
        </p:nvSpPr>
        <p:spPr/>
        <p:txBody>
          <a:bodyPr/>
          <a:lstStyle/>
          <a:p>
            <a:r>
              <a:rPr lang="pt-BR" dirty="0" smtClean="0"/>
              <a:t>Outros tipos de interpolação? </a:t>
            </a:r>
            <a:r>
              <a:rPr lang="en-US" dirty="0" smtClean="0"/>
              <a:t>Bezier? </a:t>
            </a:r>
            <a:r>
              <a:rPr lang="en-US" dirty="0" err="1" smtClean="0"/>
              <a:t>Gaussiana</a:t>
            </a:r>
            <a:r>
              <a:rPr lang="en-US" dirty="0" smtClean="0"/>
              <a:t>? Nearest Neighbor?</a:t>
            </a:r>
            <a:endParaRPr lang="pt-BR" dirty="0" smtClean="0"/>
          </a:p>
          <a:p>
            <a:r>
              <a:rPr lang="pt-BR" dirty="0" smtClean="0"/>
              <a:t>Determinar algumas cenas que serão removidas do conjunto de observações para serem usadas como comparação</a:t>
            </a:r>
          </a:p>
          <a:p>
            <a:r>
              <a:rPr lang="pt-BR" dirty="0" smtClean="0"/>
              <a:t>Modelar a cena usando Maya e renderizar</a:t>
            </a:r>
          </a:p>
          <a:p>
            <a:r>
              <a:rPr lang="pt-BR" dirty="0" smtClean="0"/>
              <a:t>Comparar os light </a:t>
            </a:r>
            <a:r>
              <a:rPr lang="pt-BR" dirty="0" err="1" smtClean="0"/>
              <a:t>probes</a:t>
            </a:r>
            <a:r>
              <a:rPr lang="pt-BR" dirty="0" smtClean="0"/>
              <a:t> obtidos através dos diferentes métodos de interpolação com o observado</a:t>
            </a:r>
          </a:p>
          <a:p>
            <a:r>
              <a:rPr lang="pt-BR" dirty="0" smtClean="0"/>
              <a:t>Comparar o resultado da renderização da cena com o light probe interpolado e o cubo observado</a:t>
            </a:r>
          </a:p>
          <a:p>
            <a:pPr marL="0" indent="0">
              <a:buNone/>
            </a:pPr>
            <a:endParaRPr lang="pt-BR" dirty="0"/>
          </a:p>
        </p:txBody>
      </p:sp>
    </p:spTree>
    <p:extLst>
      <p:ext uri="{BB962C8B-B14F-4D97-AF65-F5344CB8AC3E}">
        <p14:creationId xmlns:p14="http://schemas.microsoft.com/office/powerpoint/2010/main" val="55284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Image Based Lighting</a:t>
            </a:r>
            <a:endParaRPr lang="pt-BR" i="1" dirty="0"/>
          </a:p>
        </p:txBody>
      </p:sp>
      <p:pic>
        <p:nvPicPr>
          <p:cNvPr id="16" name="Espaço Reservado para Conteúdo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0208" y="3943137"/>
            <a:ext cx="2619100" cy="2619100"/>
          </a:xfrm>
        </p:spPr>
      </p:pic>
      <p:sp>
        <p:nvSpPr>
          <p:cNvPr id="9" name="CaixaDeTexto 8"/>
          <p:cNvSpPr txBox="1"/>
          <p:nvPr/>
        </p:nvSpPr>
        <p:spPr>
          <a:xfrm>
            <a:off x="578797" y="3543027"/>
            <a:ext cx="2739641" cy="400110"/>
          </a:xfrm>
          <a:prstGeom prst="rect">
            <a:avLst/>
          </a:prstGeom>
          <a:noFill/>
        </p:spPr>
        <p:txBody>
          <a:bodyPr wrap="square" rtlCol="0">
            <a:spAutoFit/>
          </a:bodyPr>
          <a:lstStyle/>
          <a:p>
            <a:r>
              <a:rPr lang="pt-BR" sz="1000" dirty="0" smtClean="0"/>
              <a:t>Cena usada como base para geração do </a:t>
            </a:r>
            <a:r>
              <a:rPr lang="pt-BR" sz="1000" i="1" dirty="0" smtClean="0"/>
              <a:t>Light Probe</a:t>
            </a:r>
          </a:p>
        </p:txBody>
      </p:sp>
      <p:graphicFrame>
        <p:nvGraphicFramePr>
          <p:cNvPr id="15" name="Objeto 14"/>
          <p:cNvGraphicFramePr>
            <a:graphicFrameLocks noChangeAspect="1"/>
          </p:cNvGraphicFramePr>
          <p:nvPr>
            <p:extLst>
              <p:ext uri="{D42A27DB-BD31-4B8C-83A1-F6EECF244321}">
                <p14:modId xmlns:p14="http://schemas.microsoft.com/office/powerpoint/2010/main" val="2461151492"/>
              </p:ext>
            </p:extLst>
          </p:nvPr>
        </p:nvGraphicFramePr>
        <p:xfrm>
          <a:off x="580207" y="1772929"/>
          <a:ext cx="2686415" cy="1798610"/>
        </p:xfrm>
        <a:graphic>
          <a:graphicData uri="http://schemas.openxmlformats.org/presentationml/2006/ole">
            <mc:AlternateContent xmlns:mc="http://schemas.openxmlformats.org/markup-compatibility/2006">
              <mc:Choice xmlns:v="urn:schemas-microsoft-com:vml" Requires="v">
                <p:oleObj spid="_x0000_s2135" name="Bitmap Image" r:id="rId5" imgW="5562720" imgH="3724200" progId="Paint.Picture">
                  <p:embed/>
                </p:oleObj>
              </mc:Choice>
              <mc:Fallback>
                <p:oleObj name="Bitmap Image" r:id="rId5" imgW="5562720" imgH="3724200" progId="Paint.Picture">
                  <p:embed/>
                  <p:pic>
                    <p:nvPicPr>
                      <p:cNvPr id="0" name=""/>
                      <p:cNvPicPr/>
                      <p:nvPr/>
                    </p:nvPicPr>
                    <p:blipFill>
                      <a:blip r:embed="rId6"/>
                      <a:stretch>
                        <a:fillRect/>
                      </a:stretch>
                    </p:blipFill>
                    <p:spPr>
                      <a:xfrm>
                        <a:off x="580207" y="1772929"/>
                        <a:ext cx="2686415" cy="1798610"/>
                      </a:xfrm>
                      <a:prstGeom prst="rect">
                        <a:avLst/>
                      </a:prstGeom>
                    </p:spPr>
                  </p:pic>
                </p:oleObj>
              </mc:Fallback>
            </mc:AlternateContent>
          </a:graphicData>
        </a:graphic>
      </p:graphicFrame>
      <p:pic>
        <p:nvPicPr>
          <p:cNvPr id="17" name="Imagem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5752" y="1772929"/>
            <a:ext cx="8514325" cy="4789308"/>
          </a:xfrm>
          <a:prstGeom prst="rect">
            <a:avLst/>
          </a:prstGeom>
        </p:spPr>
      </p:pic>
    </p:spTree>
    <p:extLst>
      <p:ext uri="{BB962C8B-B14F-4D97-AF65-F5344CB8AC3E}">
        <p14:creationId xmlns:p14="http://schemas.microsoft.com/office/powerpoint/2010/main" val="913325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646111" y="1399913"/>
            <a:ext cx="10369720" cy="4195481"/>
          </a:xfrm>
        </p:spPr>
        <p:txBody>
          <a:bodyPr>
            <a:noAutofit/>
          </a:bodyPr>
          <a:lstStyle/>
          <a:p>
            <a:r>
              <a:rPr lang="pt-BR" sz="2600" dirty="0" smtClean="0"/>
              <a:t>Gostaríamos de aliviar a restrição de que é necessário obter um </a:t>
            </a:r>
            <a:r>
              <a:rPr lang="pt-BR" sz="2600" i="1" dirty="0" smtClean="0"/>
              <a:t>Light Probe</a:t>
            </a:r>
            <a:r>
              <a:rPr lang="pt-BR" sz="2600" dirty="0" smtClean="0"/>
              <a:t> para cada momento a ser renderizado</a:t>
            </a:r>
          </a:p>
          <a:p>
            <a:r>
              <a:rPr lang="pt-BR" sz="2600" dirty="0" smtClean="0"/>
              <a:t>Para tal pretendemos utilizar interpolação para estimar os </a:t>
            </a:r>
            <a:r>
              <a:rPr lang="pt-BR" sz="2600" i="1" dirty="0" smtClean="0"/>
              <a:t>Light Probes</a:t>
            </a:r>
            <a:r>
              <a:rPr lang="pt-BR" sz="2600" dirty="0" smtClean="0"/>
              <a:t> para horários em que não temos dados</a:t>
            </a:r>
          </a:p>
        </p:txBody>
      </p:sp>
    </p:spTree>
    <p:extLst>
      <p:ext uri="{BB962C8B-B14F-4D97-AF65-F5344CB8AC3E}">
        <p14:creationId xmlns:p14="http://schemas.microsoft.com/office/powerpoint/2010/main" val="1892527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 esperados</a:t>
            </a:r>
            <a:endParaRPr lang="pt-BR" dirty="0"/>
          </a:p>
        </p:txBody>
      </p:sp>
      <p:sp>
        <p:nvSpPr>
          <p:cNvPr id="3" name="Espaço Reservado para Conteúdo 2"/>
          <p:cNvSpPr>
            <a:spLocks noGrp="1"/>
          </p:cNvSpPr>
          <p:nvPr>
            <p:ph idx="1"/>
          </p:nvPr>
        </p:nvSpPr>
        <p:spPr>
          <a:xfrm>
            <a:off x="646111" y="1295037"/>
            <a:ext cx="8946541" cy="4195481"/>
          </a:xfrm>
        </p:spPr>
        <p:txBody>
          <a:bodyPr>
            <a:normAutofit fontScale="92500" lnSpcReduction="20000"/>
          </a:bodyPr>
          <a:lstStyle/>
          <a:p>
            <a:r>
              <a:rPr lang="pt-BR" sz="2800" dirty="0"/>
              <a:t>Esperamos obter </a:t>
            </a:r>
            <a:r>
              <a:rPr lang="pt-BR" sz="2800" i="1" dirty="0"/>
              <a:t>light </a:t>
            </a:r>
            <a:r>
              <a:rPr lang="pt-BR" sz="2800" i="1" dirty="0" err="1"/>
              <a:t>probes</a:t>
            </a:r>
            <a:r>
              <a:rPr lang="pt-BR" sz="2800" i="1" dirty="0"/>
              <a:t> </a:t>
            </a:r>
            <a:r>
              <a:rPr lang="pt-BR" sz="2800" dirty="0"/>
              <a:t>que aproximem de maneira razoável os horários para os quais não possuímos dados. Para tal faremos duas comparações para validar nossa aproximação</a:t>
            </a:r>
            <a:r>
              <a:rPr lang="pt-BR" sz="2800" dirty="0" smtClean="0"/>
              <a:t>:</a:t>
            </a:r>
          </a:p>
          <a:p>
            <a:pPr lvl="1"/>
            <a:r>
              <a:rPr lang="pt-BR" sz="2600" dirty="0" smtClean="0"/>
              <a:t>Comparação </a:t>
            </a:r>
            <a:r>
              <a:rPr lang="pt-BR" sz="2600" dirty="0"/>
              <a:t>do </a:t>
            </a:r>
            <a:r>
              <a:rPr lang="pt-BR" sz="2600" i="1" dirty="0"/>
              <a:t>Light Probe</a:t>
            </a:r>
            <a:r>
              <a:rPr lang="pt-BR" sz="2600" dirty="0"/>
              <a:t> obtido através de interpolação com um </a:t>
            </a:r>
            <a:r>
              <a:rPr lang="pt-BR" sz="2600" i="1" dirty="0"/>
              <a:t>Light Probe</a:t>
            </a:r>
            <a:r>
              <a:rPr lang="pt-BR" sz="2600" dirty="0"/>
              <a:t> obtido de maneira </a:t>
            </a:r>
            <a:r>
              <a:rPr lang="pt-BR" sz="2600" dirty="0" smtClean="0"/>
              <a:t>convencional</a:t>
            </a:r>
          </a:p>
          <a:p>
            <a:pPr lvl="1"/>
            <a:r>
              <a:rPr lang="pt-BR" sz="2600" dirty="0" smtClean="0"/>
              <a:t>Renderização </a:t>
            </a:r>
            <a:r>
              <a:rPr lang="pt-BR" sz="2600" dirty="0"/>
              <a:t>de um objeto simples utilizando o </a:t>
            </a:r>
            <a:r>
              <a:rPr lang="pt-BR" sz="2600" i="1" dirty="0"/>
              <a:t>Light Probe</a:t>
            </a:r>
            <a:r>
              <a:rPr lang="pt-BR" sz="2600" dirty="0"/>
              <a:t> interpolado como fonte de iluminação e com uma imagem do mesmo objeto inserido numa cena </a:t>
            </a:r>
            <a:r>
              <a:rPr lang="pt-BR" sz="2600" dirty="0" smtClean="0"/>
              <a:t>real</a:t>
            </a:r>
          </a:p>
          <a:p>
            <a:pPr lvl="2"/>
            <a:r>
              <a:rPr lang="pt-BR" sz="2600" dirty="0" smtClean="0"/>
              <a:t>O </a:t>
            </a:r>
            <a:r>
              <a:rPr lang="pt-BR" sz="2600" dirty="0"/>
              <a:t>objeto em questão seria um cubo </a:t>
            </a:r>
            <a:r>
              <a:rPr lang="pt-BR" sz="2600" dirty="0" smtClean="0"/>
              <a:t>branco</a:t>
            </a:r>
            <a:endParaRPr lang="pt-BR" sz="2600" dirty="0"/>
          </a:p>
          <a:p>
            <a:endParaRPr lang="en-US" sz="2800" dirty="0" smtClean="0"/>
          </a:p>
        </p:txBody>
      </p:sp>
    </p:spTree>
    <p:extLst>
      <p:ext uri="{BB962C8B-B14F-4D97-AF65-F5344CB8AC3E}">
        <p14:creationId xmlns:p14="http://schemas.microsoft.com/office/powerpoint/2010/main" val="96293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Aquisição dos light </a:t>
            </a:r>
            <a:r>
              <a:rPr lang="pt-BR" dirty="0" err="1" smtClean="0"/>
              <a:t>probes</a:t>
            </a:r>
            <a:endParaRPr lang="pt-BR" dirty="0"/>
          </a:p>
        </p:txBody>
      </p:sp>
      <p:sp>
        <p:nvSpPr>
          <p:cNvPr id="3" name="Espaço Reservado para Conteúdo 2"/>
          <p:cNvSpPr>
            <a:spLocks noGrp="1"/>
          </p:cNvSpPr>
          <p:nvPr>
            <p:ph idx="1"/>
          </p:nvPr>
        </p:nvSpPr>
        <p:spPr>
          <a:xfrm>
            <a:off x="1104293" y="1536551"/>
            <a:ext cx="8946541" cy="4195481"/>
          </a:xfrm>
        </p:spPr>
        <p:txBody>
          <a:bodyPr>
            <a:noAutofit/>
          </a:bodyPr>
          <a:lstStyle/>
          <a:p>
            <a:r>
              <a:rPr lang="pt-BR" sz="2400" dirty="0" smtClean="0"/>
              <a:t>Dados adquiridos!</a:t>
            </a:r>
          </a:p>
          <a:p>
            <a:r>
              <a:rPr lang="pt-BR" sz="2400" dirty="0" smtClean="0"/>
              <a:t>Cena interna e externa</a:t>
            </a:r>
          </a:p>
          <a:p>
            <a:r>
              <a:rPr lang="pt-BR" sz="2400" dirty="0" smtClean="0"/>
              <a:t>18 tomadas para cena externa</a:t>
            </a:r>
          </a:p>
          <a:p>
            <a:r>
              <a:rPr lang="pt-BR" sz="2400" dirty="0" smtClean="0"/>
              <a:t>17 tomadas para cena interna</a:t>
            </a:r>
          </a:p>
          <a:p>
            <a:r>
              <a:rPr lang="en-US" sz="2400" dirty="0" smtClean="0"/>
              <a:t>533 </a:t>
            </a:r>
            <a:r>
              <a:rPr lang="pt-BR" sz="2400" dirty="0" smtClean="0"/>
              <a:t>imagens ao todo</a:t>
            </a:r>
          </a:p>
          <a:p>
            <a:r>
              <a:rPr lang="pt-BR" sz="2400" dirty="0" smtClean="0"/>
              <a:t>Diferença de 30-35 minutos entre cada aquisição</a:t>
            </a:r>
          </a:p>
          <a:p>
            <a:r>
              <a:rPr lang="pt-BR" sz="2400" dirty="0" smtClean="0"/>
              <a:t>Entre as 10:45 até as 20:00 (pausa para almoço apenas)</a:t>
            </a:r>
          </a:p>
          <a:p>
            <a:r>
              <a:rPr lang="pt-BR" sz="2400" dirty="0" smtClean="0"/>
              <a:t>Uso de um cubo branco como referencia para comparações</a:t>
            </a:r>
            <a:endParaRPr lang="en-US" sz="2400" dirty="0"/>
          </a:p>
          <a:p>
            <a:r>
              <a:rPr lang="pt-BR" sz="2400" dirty="0" smtClean="0"/>
              <a:t>Problemas com foco em algumas das tomadas</a:t>
            </a:r>
            <a:endParaRPr lang="pt-BR" sz="2400" dirty="0"/>
          </a:p>
        </p:txBody>
      </p:sp>
    </p:spTree>
    <p:extLst>
      <p:ext uri="{BB962C8B-B14F-4D97-AF65-F5344CB8AC3E}">
        <p14:creationId xmlns:p14="http://schemas.microsoft.com/office/powerpoint/2010/main" val="24031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externos</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2617" y="212463"/>
            <a:ext cx="3533996" cy="2340699"/>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625" y="2710787"/>
            <a:ext cx="3847988" cy="3847988"/>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0638" y="2710787"/>
            <a:ext cx="3847988" cy="3847988"/>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652" y="2710787"/>
            <a:ext cx="3847986" cy="3847986"/>
          </a:xfrm>
          <a:prstGeom prst="rect">
            <a:avLst/>
          </a:prstGeom>
        </p:spPr>
      </p:pic>
    </p:spTree>
    <p:extLst>
      <p:ext uri="{BB962C8B-B14F-4D97-AF65-F5344CB8AC3E}">
        <p14:creationId xmlns:p14="http://schemas.microsoft.com/office/powerpoint/2010/main" val="152517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022438" cy="2022438"/>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2438" y="0"/>
            <a:ext cx="2022438" cy="2022438"/>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4876" y="0"/>
            <a:ext cx="2022438" cy="202243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7313" y="8069"/>
            <a:ext cx="2022438" cy="2022438"/>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9752" y="0"/>
            <a:ext cx="2022439" cy="2022439"/>
          </a:xfrm>
          <a:prstGeom prst="rect">
            <a:avLst/>
          </a:prstGeom>
        </p:spPr>
      </p:pic>
      <p:pic>
        <p:nvPicPr>
          <p:cNvPr id="9" name="Imagem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2191" y="16139"/>
            <a:ext cx="2006299" cy="2006299"/>
          </a:xfrm>
          <a:prstGeom prst="rect">
            <a:avLst/>
          </a:prstGeom>
        </p:spPr>
      </p:pic>
      <p:pic>
        <p:nvPicPr>
          <p:cNvPr id="10" name="Imagem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39" y="2173712"/>
            <a:ext cx="2006298" cy="2006298"/>
          </a:xfrm>
          <a:prstGeom prst="rect">
            <a:avLst/>
          </a:prstGeom>
        </p:spPr>
      </p:pic>
      <p:pic>
        <p:nvPicPr>
          <p:cNvPr id="11" name="Imagem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2438" y="2173713"/>
            <a:ext cx="2006298" cy="2006298"/>
          </a:xfrm>
          <a:prstGeom prst="rect">
            <a:avLst/>
          </a:prstGeom>
        </p:spPr>
      </p:pic>
      <p:pic>
        <p:nvPicPr>
          <p:cNvPr id="12" name="Imagem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28736" y="2173712"/>
            <a:ext cx="2006298" cy="2006298"/>
          </a:xfrm>
          <a:prstGeom prst="rect">
            <a:avLst/>
          </a:prstGeom>
        </p:spPr>
      </p:pic>
      <p:pic>
        <p:nvPicPr>
          <p:cNvPr id="13" name="Imagem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9243" y="2173712"/>
            <a:ext cx="2006298" cy="2006298"/>
          </a:xfrm>
          <a:prstGeom prst="rect">
            <a:avLst/>
          </a:prstGeom>
        </p:spPr>
      </p:pic>
      <p:pic>
        <p:nvPicPr>
          <p:cNvPr id="14" name="Imagem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89751" y="2169677"/>
            <a:ext cx="2010333" cy="2010333"/>
          </a:xfrm>
          <a:prstGeom prst="rect">
            <a:avLst/>
          </a:prstGeom>
        </p:spPr>
      </p:pic>
      <p:pic>
        <p:nvPicPr>
          <p:cNvPr id="15" name="Imagem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0084" y="2169677"/>
            <a:ext cx="2010333" cy="2010333"/>
          </a:xfrm>
          <a:prstGeom prst="rect">
            <a:avLst/>
          </a:prstGeom>
        </p:spPr>
      </p:pic>
      <p:pic>
        <p:nvPicPr>
          <p:cNvPr id="16" name="Imagem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40" y="4351466"/>
            <a:ext cx="2006298" cy="2006298"/>
          </a:xfrm>
          <a:prstGeom prst="rect">
            <a:avLst/>
          </a:prstGeom>
        </p:spPr>
      </p:pic>
      <p:pic>
        <p:nvPicPr>
          <p:cNvPr id="17" name="Imagem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2438" y="4347429"/>
            <a:ext cx="2010336" cy="2010336"/>
          </a:xfrm>
          <a:prstGeom prst="rect">
            <a:avLst/>
          </a:prstGeom>
        </p:spPr>
      </p:pic>
      <p:pic>
        <p:nvPicPr>
          <p:cNvPr id="18" name="Imagem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34790" y="4339359"/>
            <a:ext cx="2010336" cy="2010336"/>
          </a:xfrm>
          <a:prstGeom prst="rect">
            <a:avLst/>
          </a:prstGeom>
        </p:spPr>
      </p:pic>
      <p:pic>
        <p:nvPicPr>
          <p:cNvPr id="19" name="Imagem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35034" y="4331289"/>
            <a:ext cx="1998229" cy="1998229"/>
          </a:xfrm>
          <a:prstGeom prst="rect">
            <a:avLst/>
          </a:prstGeom>
        </p:spPr>
      </p:pic>
      <p:pic>
        <p:nvPicPr>
          <p:cNvPr id="20" name="Imagem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27208" y="4339358"/>
            <a:ext cx="2006299" cy="2006299"/>
          </a:xfrm>
          <a:prstGeom prst="rect">
            <a:avLst/>
          </a:prstGeom>
        </p:spPr>
      </p:pic>
      <p:pic>
        <p:nvPicPr>
          <p:cNvPr id="21" name="Imagem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15345" y="4339358"/>
            <a:ext cx="2014368" cy="2014368"/>
          </a:xfrm>
          <a:prstGeom prst="rect">
            <a:avLst/>
          </a:prstGeom>
        </p:spPr>
      </p:pic>
    </p:spTree>
    <p:extLst>
      <p:ext uri="{BB962C8B-B14F-4D97-AF65-F5344CB8AC3E}">
        <p14:creationId xmlns:p14="http://schemas.microsoft.com/office/powerpoint/2010/main" val="76644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internos</a:t>
            </a:r>
            <a:endParaRPr lang="pt-BR" dirty="0"/>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6121" y="185814"/>
            <a:ext cx="3585661" cy="2374919"/>
          </a:xfrm>
          <a:prstGeom prst="rect">
            <a:avLst/>
          </a:prstGeom>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4461" y="2737877"/>
            <a:ext cx="3677322" cy="3677322"/>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8814" y="2737876"/>
            <a:ext cx="3675647" cy="3675647"/>
          </a:xfrm>
          <a:prstGeom prst="rect">
            <a:avLst/>
          </a:prstGeom>
        </p:spPr>
      </p:pic>
      <p:pic>
        <p:nvPicPr>
          <p:cNvPr id="13" name="Espaço Reservado para Conteúdo 12"/>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81491" y="2736199"/>
            <a:ext cx="3677323" cy="3677323"/>
          </a:xfrm>
          <a:prstGeom prst="rect">
            <a:avLst/>
          </a:prstGeom>
        </p:spPr>
      </p:pic>
    </p:spTree>
    <p:extLst>
      <p:ext uri="{BB962C8B-B14F-4D97-AF65-F5344CB8AC3E}">
        <p14:creationId xmlns:p14="http://schemas.microsoft.com/office/powerpoint/2010/main" val="428572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1852</TotalTime>
  <Words>514</Words>
  <Application>Microsoft Office PowerPoint</Application>
  <PresentationFormat>Widescreen</PresentationFormat>
  <Paragraphs>101</Paragraphs>
  <Slides>24</Slides>
  <Notes>8</Notes>
  <HiddenSlides>0</HiddenSlides>
  <MMClips>5</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24</vt:i4>
      </vt:variant>
    </vt:vector>
  </HeadingPairs>
  <TitlesOfParts>
    <vt:vector size="31" baseType="lpstr">
      <vt:lpstr>Arial</vt:lpstr>
      <vt:lpstr>Calibri</vt:lpstr>
      <vt:lpstr>Cambria Math</vt:lpstr>
      <vt:lpstr>Century Gothic</vt:lpstr>
      <vt:lpstr>Wingdings 3</vt:lpstr>
      <vt:lpstr>Íon</vt:lpstr>
      <vt:lpstr>Bitmap Image</vt:lpstr>
      <vt:lpstr>Estimação de iluminação para diferentes horários através de light probes temporalmente variáveis</vt:lpstr>
      <vt:lpstr>Motivação</vt:lpstr>
      <vt:lpstr>Image Based Lighting</vt:lpstr>
      <vt:lpstr>Objetivos</vt:lpstr>
      <vt:lpstr>Resultados esperados</vt:lpstr>
      <vt:lpstr>Aquisição dos light probes</vt:lpstr>
      <vt:lpstr>Light Probes - externos</vt:lpstr>
      <vt:lpstr>Apresentação do PowerPoint</vt:lpstr>
      <vt:lpstr>Light Probes - internos</vt:lpstr>
      <vt:lpstr>Apresentação do PowerPoint</vt:lpstr>
      <vt:lpstr>“Cubo branco”</vt:lpstr>
      <vt:lpstr>Interpolações</vt:lpstr>
      <vt:lpstr>Interpolações</vt:lpstr>
      <vt:lpstr>Testes para as interpolações</vt:lpstr>
      <vt:lpstr>Linear</vt:lpstr>
      <vt:lpstr>Lagrange </vt:lpstr>
      <vt:lpstr>Lagrange</vt:lpstr>
      <vt:lpstr>Gauss forward central difference  </vt:lpstr>
      <vt:lpstr>Gauss Forward</vt:lpstr>
      <vt:lpstr>Gauss backward central difference  </vt:lpstr>
      <vt:lpstr>Gauss Backward</vt:lpstr>
      <vt:lpstr>Stirling </vt:lpstr>
      <vt:lpstr>Código</vt:lpstr>
      <vt:lpstr>Próximos passos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Light Probes to Estimate Light Incidence</dc:title>
  <dc:creator>Caio Valente</dc:creator>
  <cp:lastModifiedBy>Caio Valente</cp:lastModifiedBy>
  <cp:revision>118</cp:revision>
  <dcterms:created xsi:type="dcterms:W3CDTF">2014-09-04T01:55:39Z</dcterms:created>
  <dcterms:modified xsi:type="dcterms:W3CDTF">2014-12-10T19:45:16Z</dcterms:modified>
</cp:coreProperties>
</file>